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5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32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6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1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5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6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8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2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05D7-CB97-4F1F-9680-43455507A47D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3AD2-6B71-47CF-AB6E-288FD148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9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457200"/>
            <a:ext cx="54733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 CHÀO</a:t>
            </a: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 THẦY CÔ </a:t>
            </a: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 CÁC EM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58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2286000"/>
            <a:ext cx="6096000" cy="2133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Ôn</a:t>
            </a:r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BÀI CŨ </a:t>
            </a:r>
            <a:endParaRPr lang="en-US" sz="5400" b="1" dirty="0">
              <a:ln w="50800"/>
              <a:solidFill>
                <a:schemeClr val="bg1">
                  <a:shade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53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57200" y="1981200"/>
            <a:ext cx="3352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Bài</a:t>
            </a:r>
            <a:r>
              <a:rPr lang="en-US" sz="2800" dirty="0" smtClean="0">
                <a:solidFill>
                  <a:schemeClr val="tx1"/>
                </a:solidFill>
              </a:rPr>
              <a:t> 1: </a:t>
            </a:r>
            <a:r>
              <a:rPr lang="en-US" sz="2800" dirty="0" err="1" smtClean="0">
                <a:solidFill>
                  <a:schemeClr val="tx1"/>
                </a:solidFill>
              </a:rPr>
              <a:t>Tìm</a:t>
            </a:r>
            <a:r>
              <a:rPr lang="en-US" sz="2800" dirty="0" smtClean="0">
                <a:solidFill>
                  <a:schemeClr val="tx1"/>
                </a:solidFill>
              </a:rPr>
              <a:t> 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268950"/>
            <a:ext cx="24224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cs typeface="Arial" charset="0"/>
              </a:rPr>
              <a:t>a) y : 2  = 3</a:t>
            </a:r>
            <a:endParaRPr lang="en-US" sz="4000" dirty="0"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3244334"/>
            <a:ext cx="244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cs typeface="Arial" charset="0"/>
              </a:rPr>
              <a:t>b) y : 3  = 5</a:t>
            </a:r>
            <a:endParaRPr lang="en-US" sz="4000" dirty="0"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48907" y="3267808"/>
            <a:ext cx="2393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cs typeface="Arial" charset="0"/>
              </a:rPr>
              <a:t>c) y : 3  = 1</a:t>
            </a:r>
            <a:endParaRPr lang="en-US" sz="4000" dirty="0"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66676" y="3973196"/>
            <a:ext cx="18758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1 x 3</a:t>
            </a:r>
          </a:p>
          <a:p>
            <a:pPr>
              <a:lnSpc>
                <a:spcPts val="4800"/>
              </a:lnSpc>
            </a:pPr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3</a:t>
            </a:r>
            <a:endParaRPr lang="en-US" sz="400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62907" y="4023002"/>
            <a:ext cx="228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5 x 3 </a:t>
            </a:r>
          </a:p>
          <a:p>
            <a:pPr>
              <a:lnSpc>
                <a:spcPts val="4800"/>
              </a:lnSpc>
            </a:pPr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15</a:t>
            </a:r>
            <a:endParaRPr lang="en-US" sz="4000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41579" y="4118307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3 x 2</a:t>
            </a:r>
          </a:p>
          <a:p>
            <a:pPr>
              <a:lnSpc>
                <a:spcPts val="4800"/>
              </a:lnSpc>
            </a:pPr>
            <a:r>
              <a:rPr lang="en-US" sz="4000" dirty="0" smtClean="0">
                <a:solidFill>
                  <a:srgbClr val="FF3300"/>
                </a:solidFill>
                <a:cs typeface="Arial" charset="0"/>
              </a:rPr>
              <a:t>Y = 6</a:t>
            </a:r>
            <a:endParaRPr lang="en-US" sz="4000" dirty="0">
              <a:solidFill>
                <a:srgbClr val="FF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06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6" y="2819400"/>
            <a:ext cx="281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 smtClean="0">
                <a:cs typeface="Arial" charset="0"/>
              </a:rPr>
              <a:t>a)x </a:t>
            </a:r>
            <a:r>
              <a:rPr lang="en-US" sz="4000" i="1" dirty="0">
                <a:cs typeface="Arial" charset="0"/>
              </a:rPr>
              <a:t>- 2  = </a:t>
            </a:r>
            <a:r>
              <a:rPr lang="en-US" sz="4000" i="1" dirty="0" smtClean="0">
                <a:cs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4000" i="1" dirty="0" smtClean="0">
                <a:solidFill>
                  <a:srgbClr val="FF0000"/>
                </a:solidFill>
                <a:cs typeface="Arial" charset="0"/>
              </a:rPr>
              <a:t>   X = 4 + 2</a:t>
            </a:r>
          </a:p>
          <a:p>
            <a:pPr>
              <a:spcBef>
                <a:spcPct val="50000"/>
              </a:spcBef>
            </a:pPr>
            <a:r>
              <a:rPr lang="en-US" sz="4000" i="1" dirty="0" smtClean="0">
                <a:solidFill>
                  <a:srgbClr val="FF0000"/>
                </a:solidFill>
                <a:cs typeface="Arial" charset="0"/>
              </a:rPr>
              <a:t>  X = 6</a:t>
            </a:r>
            <a:endParaRPr lang="en-US" sz="4000" i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2784938"/>
            <a:ext cx="189667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 smtClean="0">
                <a:cs typeface="Arial" charset="0"/>
              </a:rPr>
              <a:t>x </a:t>
            </a:r>
            <a:r>
              <a:rPr lang="en-US" sz="4000" i="1" dirty="0">
                <a:cs typeface="Arial" charset="0"/>
              </a:rPr>
              <a:t>: 2  = </a:t>
            </a:r>
            <a:r>
              <a:rPr lang="en-US" sz="4000" i="1" dirty="0" smtClean="0">
                <a:cs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4000" i="1" dirty="0" smtClean="0">
                <a:solidFill>
                  <a:srgbClr val="FF0000"/>
                </a:solidFill>
                <a:cs typeface="Arial" charset="0"/>
              </a:rPr>
              <a:t>x = 4 x 2</a:t>
            </a:r>
          </a:p>
          <a:p>
            <a:pPr>
              <a:spcBef>
                <a:spcPct val="50000"/>
              </a:spcBef>
            </a:pPr>
            <a:r>
              <a:rPr lang="en-US" sz="4000" i="1" dirty="0" smtClean="0">
                <a:solidFill>
                  <a:srgbClr val="FF0000"/>
                </a:solidFill>
                <a:cs typeface="Arial" charset="0"/>
              </a:rPr>
              <a:t>x = 8</a:t>
            </a:r>
            <a:endParaRPr lang="en-US" sz="4000" i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2877472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11273" y="2957309"/>
            <a:ext cx="0" cy="2209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82732" y="27771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 smtClean="0">
                <a:cs typeface="Arial" charset="0"/>
              </a:rPr>
              <a:t>b)x</a:t>
            </a:r>
            <a:r>
              <a:rPr lang="en-US" sz="4000" dirty="0" smtClean="0">
                <a:cs typeface="Arial" charset="0"/>
              </a:rPr>
              <a:t> </a:t>
            </a:r>
            <a:r>
              <a:rPr lang="en-US" sz="4000" dirty="0">
                <a:cs typeface="Arial" charset="0"/>
              </a:rPr>
              <a:t>- 4  = </a:t>
            </a:r>
            <a:r>
              <a:rPr lang="en-US" sz="4000" dirty="0" smtClean="0">
                <a:cs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 </a:t>
            </a:r>
            <a:r>
              <a:rPr lang="en-US" sz="4000" dirty="0" smtClean="0">
                <a:cs typeface="Arial" charset="0"/>
              </a:rPr>
              <a:t>  </a:t>
            </a:r>
            <a:r>
              <a:rPr lang="en-US" sz="4000" dirty="0" smtClean="0">
                <a:solidFill>
                  <a:srgbClr val="FF0000"/>
                </a:solidFill>
                <a:cs typeface="Arial" charset="0"/>
              </a:rPr>
              <a:t>x= 5 + 4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cs typeface="Arial" charset="0"/>
              </a:rPr>
              <a:t>  x = 9</a:t>
            </a:r>
            <a:endParaRPr lang="en-US" sz="4000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3" name="Straight Connector 12"/>
          <p:cNvCxnSpPr>
            <a:endCxn id="11" idx="2"/>
          </p:cNvCxnSpPr>
          <p:nvPr/>
        </p:nvCxnSpPr>
        <p:spPr>
          <a:xfrm>
            <a:off x="6868732" y="2957309"/>
            <a:ext cx="0" cy="2374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049037" y="2764126"/>
            <a:ext cx="2012089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 smtClean="0">
                <a:cs typeface="Arial" charset="0"/>
              </a:rPr>
              <a:t> x</a:t>
            </a:r>
            <a:r>
              <a:rPr lang="en-US" sz="4000" dirty="0" smtClean="0">
                <a:cs typeface="Arial" charset="0"/>
              </a:rPr>
              <a:t> </a:t>
            </a:r>
            <a:r>
              <a:rPr lang="en-US" sz="4000" dirty="0">
                <a:cs typeface="Arial" charset="0"/>
              </a:rPr>
              <a:t>: 4  = </a:t>
            </a:r>
            <a:r>
              <a:rPr lang="en-US" sz="4000" dirty="0" smtClean="0">
                <a:cs typeface="Arial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cs typeface="Arial" charset="0"/>
              </a:rPr>
              <a:t>x= 5 x 4 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cs typeface="Arial" charset="0"/>
              </a:rPr>
              <a:t>x = 20</a:t>
            </a:r>
            <a:endParaRPr lang="en-US" sz="40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0136" y="1794338"/>
            <a:ext cx="3352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Bài</a:t>
            </a:r>
            <a:r>
              <a:rPr lang="en-US" sz="2800" dirty="0" smtClean="0">
                <a:solidFill>
                  <a:schemeClr val="tx1"/>
                </a:solidFill>
              </a:rPr>
              <a:t> 2: </a:t>
            </a:r>
            <a:r>
              <a:rPr lang="en-US" sz="2800" dirty="0" err="1" smtClean="0">
                <a:solidFill>
                  <a:schemeClr val="tx1"/>
                </a:solidFill>
              </a:rPr>
              <a:t>Tìm</a:t>
            </a:r>
            <a:r>
              <a:rPr lang="en-US" sz="2800" dirty="0" smtClean="0">
                <a:solidFill>
                  <a:schemeClr val="tx1"/>
                </a:solidFill>
              </a:rPr>
              <a:t> x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8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57200" y="1981200"/>
            <a:ext cx="44958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Bài</a:t>
            </a:r>
            <a:r>
              <a:rPr lang="en-US" sz="2800" dirty="0" smtClean="0">
                <a:solidFill>
                  <a:schemeClr val="tx1"/>
                </a:solidFill>
              </a:rPr>
              <a:t> 3: </a:t>
            </a:r>
            <a:r>
              <a:rPr lang="en-US" sz="2800" dirty="0" err="1" smtClean="0">
                <a:solidFill>
                  <a:schemeClr val="tx1"/>
                </a:solidFill>
              </a:rPr>
              <a:t>Viết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số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thích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hợp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vào</a:t>
            </a:r>
            <a:r>
              <a:rPr lang="en-US" sz="2800" dirty="0" smtClean="0">
                <a:solidFill>
                  <a:schemeClr val="tx1"/>
                </a:solidFill>
              </a:rPr>
              <a:t> ô </a:t>
            </a:r>
            <a:r>
              <a:rPr lang="en-US" sz="2800" dirty="0" err="1" smtClean="0">
                <a:solidFill>
                  <a:schemeClr val="tx1"/>
                </a:solidFill>
              </a:rPr>
              <a:t>trống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413301"/>
              </p:ext>
            </p:extLst>
          </p:nvPr>
        </p:nvGraphicFramePr>
        <p:xfrm>
          <a:off x="1371600" y="3124200"/>
          <a:ext cx="6400799" cy="3449638"/>
        </p:xfrm>
        <a:graphic>
          <a:graphicData uri="http://schemas.openxmlformats.org/drawingml/2006/table">
            <a:tbl>
              <a:tblPr/>
              <a:tblGrid>
                <a:gridCol w="2706029"/>
                <a:gridCol w="965974"/>
                <a:gridCol w="899997"/>
                <a:gridCol w="914400"/>
                <a:gridCol w="914399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Soá bò chia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4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Soá chia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Thöông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329" y="5410200"/>
            <a:ext cx="1091072" cy="11709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9" y="3124200"/>
            <a:ext cx="1138707" cy="11953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5378606"/>
            <a:ext cx="1250234" cy="1202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7996" y="3124199"/>
            <a:ext cx="992479" cy="119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7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7792" y="2514600"/>
            <a:ext cx="6781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err="1">
                <a:latin typeface="VNI-Times" pitchFamily="2" charset="0"/>
                <a:cs typeface="Arial" charset="0"/>
              </a:rPr>
              <a:t>Coù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moät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soá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lít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daàu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ñöïng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trong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6 can</a:t>
            </a:r>
            <a:r>
              <a:rPr lang="en-US" sz="4800" dirty="0">
                <a:latin typeface="VNI-Times" pitchFamily="2" charset="0"/>
                <a:cs typeface="Arial" charset="0"/>
              </a:rPr>
              <a:t>, </a:t>
            </a:r>
            <a:r>
              <a:rPr lang="en-US" sz="4800" u="sng" dirty="0" err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moãi</a:t>
            </a:r>
            <a:r>
              <a:rPr lang="en-US" sz="4800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 can 3</a:t>
            </a:r>
            <a:r>
              <a:rPr lang="en-US" sz="4800" i="1" u="sng" dirty="0">
                <a:solidFill>
                  <a:srgbClr val="FF0000"/>
                </a:solidFill>
                <a:latin typeface="VNI-Times" pitchFamily="2" charset="0"/>
                <a:cs typeface="Arial" charset="0"/>
              </a:rPr>
              <a:t>l</a:t>
            </a:r>
            <a:r>
              <a:rPr lang="en-US" sz="4800" i="1" dirty="0">
                <a:latin typeface="VNI-Times" pitchFamily="2" charset="0"/>
                <a:cs typeface="Arial" charset="0"/>
              </a:rPr>
              <a:t>. </a:t>
            </a:r>
            <a:r>
              <a:rPr lang="en-US" sz="4800" dirty="0" err="1">
                <a:latin typeface="VNI-Times" pitchFamily="2" charset="0"/>
                <a:cs typeface="Arial" charset="0"/>
              </a:rPr>
              <a:t>Hoûi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coù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taát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caû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bao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nhieâu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lít</a:t>
            </a:r>
            <a:r>
              <a:rPr lang="en-US" sz="4800" dirty="0">
                <a:latin typeface="VNI-Times" pitchFamily="2" charset="0"/>
                <a:cs typeface="Arial" charset="0"/>
              </a:rPr>
              <a:t> </a:t>
            </a:r>
            <a:r>
              <a:rPr lang="en-US" sz="4800" dirty="0" err="1">
                <a:latin typeface="VNI-Times" pitchFamily="2" charset="0"/>
                <a:cs typeface="Arial" charset="0"/>
              </a:rPr>
              <a:t>daàu</a:t>
            </a:r>
            <a:r>
              <a:rPr lang="en-US" sz="4800" dirty="0">
                <a:latin typeface="VNI-Times" pitchFamily="2" charset="0"/>
                <a:cs typeface="Arial" charset="0"/>
              </a:rPr>
              <a:t> ?</a:t>
            </a:r>
          </a:p>
        </p:txBody>
      </p:sp>
      <p:sp>
        <p:nvSpPr>
          <p:cNvPr id="6" name="Oval 5"/>
          <p:cNvSpPr/>
          <p:nvPr/>
        </p:nvSpPr>
        <p:spPr>
          <a:xfrm>
            <a:off x="762000" y="1742467"/>
            <a:ext cx="1642464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Bài</a:t>
            </a:r>
            <a:r>
              <a:rPr lang="en-US" sz="2800" dirty="0" smtClean="0">
                <a:solidFill>
                  <a:schemeClr val="tx1"/>
                </a:solidFill>
              </a:rPr>
              <a:t> 4: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2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279" y="2554069"/>
            <a:ext cx="1713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 dirty="0" err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Toùm</a:t>
            </a:r>
            <a:r>
              <a:rPr lang="en-US" sz="3600" u="sng" dirty="0">
                <a:solidFill>
                  <a:srgbClr val="0000FF"/>
                </a:solidFill>
                <a:latin typeface="VNI-Times" pitchFamily="2" charset="0"/>
                <a:cs typeface="Arial" charset="0"/>
              </a:rPr>
              <a:t> </a:t>
            </a:r>
            <a:r>
              <a:rPr lang="en-US" sz="3600" u="sng" dirty="0" err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taét</a:t>
            </a:r>
            <a:endParaRPr lang="en-US" sz="3600" u="sng" dirty="0">
              <a:solidFill>
                <a:srgbClr val="0000FF"/>
              </a:solidFill>
              <a:latin typeface="VNI-Times" pitchFamily="2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3279" y="3249769"/>
            <a:ext cx="347723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cs typeface="Arial" charset="0"/>
              </a:rPr>
              <a:t>1 can : 3 </a:t>
            </a:r>
            <a:r>
              <a:rPr lang="en-US" sz="3600" dirty="0" err="1">
                <a:latin typeface="VNI-Times" pitchFamily="2" charset="0"/>
                <a:cs typeface="Arial" charset="0"/>
              </a:rPr>
              <a:t>lít</a:t>
            </a:r>
            <a:r>
              <a:rPr lang="en-US" sz="3600" dirty="0">
                <a:latin typeface="VNI-Times" pitchFamily="2" charset="0"/>
                <a:cs typeface="Arial" charset="0"/>
              </a:rPr>
              <a:t> </a:t>
            </a:r>
            <a:r>
              <a:rPr lang="en-US" sz="3600" dirty="0" err="1" smtClean="0">
                <a:latin typeface="VNI-Times" pitchFamily="2" charset="0"/>
                <a:cs typeface="Arial" charset="0"/>
              </a:rPr>
              <a:t>daàu</a:t>
            </a:r>
            <a:endParaRPr lang="en-US" sz="3600" dirty="0" smtClean="0">
              <a:latin typeface="VNI-Times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latin typeface="VNI-Times" pitchFamily="2" charset="0"/>
                <a:cs typeface="Arial" charset="0"/>
              </a:rPr>
              <a:t>6 can : … </a:t>
            </a:r>
            <a:r>
              <a:rPr lang="en-US" sz="3600" dirty="0" err="1">
                <a:latin typeface="VNI-Times" pitchFamily="2" charset="0"/>
                <a:cs typeface="Arial" charset="0"/>
              </a:rPr>
              <a:t>lít</a:t>
            </a:r>
            <a:r>
              <a:rPr lang="en-US" sz="3600" dirty="0">
                <a:latin typeface="VNI-Times" pitchFamily="2" charset="0"/>
                <a:cs typeface="Arial" charset="0"/>
              </a:rPr>
              <a:t> </a:t>
            </a:r>
            <a:r>
              <a:rPr lang="en-US" sz="3600" dirty="0" err="1">
                <a:latin typeface="VNI-Times" pitchFamily="2" charset="0"/>
                <a:cs typeface="Arial" charset="0"/>
              </a:rPr>
              <a:t>daàu</a:t>
            </a:r>
            <a:r>
              <a:rPr lang="en-US" sz="3600" dirty="0">
                <a:latin typeface="VNI-Times" pitchFamily="2" charset="0"/>
                <a:cs typeface="Arial" charset="0"/>
              </a:rPr>
              <a:t> ?</a:t>
            </a:r>
          </a:p>
          <a:p>
            <a:pPr>
              <a:spcBef>
                <a:spcPct val="50000"/>
              </a:spcBef>
            </a:pPr>
            <a:endParaRPr lang="en-US" sz="3600" dirty="0">
              <a:latin typeface="VNI-Times" pitchFamily="2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14800" y="32004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371346" y="2661393"/>
            <a:ext cx="1728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Baøi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giaûi</a:t>
            </a:r>
            <a:endParaRPr lang="en-US" sz="3600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4174" y="33146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dirty="0">
                <a:latin typeface="VNI-Times" pitchFamily="2" charset="0"/>
              </a:rPr>
              <a:t>3 x6 = 18 </a:t>
            </a:r>
            <a:r>
              <a:rPr lang="en-US" sz="3600" dirty="0" smtClean="0">
                <a:latin typeface="VNI-Times" pitchFamily="2" charset="0"/>
              </a:rPr>
              <a:t>(l)</a:t>
            </a:r>
            <a:endParaRPr lang="en-US" sz="3600" dirty="0">
              <a:latin typeface="VNI-Times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dirty="0" smtClean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Ñaùp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soá</a:t>
            </a:r>
            <a:r>
              <a:rPr lang="en-US" sz="3600" dirty="0">
                <a:latin typeface="VNI-Times" pitchFamily="2" charset="0"/>
              </a:rPr>
              <a:t>: 18 </a:t>
            </a:r>
            <a:r>
              <a:rPr lang="en-US" sz="3600" dirty="0" err="1">
                <a:latin typeface="VNI-Times" pitchFamily="2" charset="0"/>
              </a:rPr>
              <a:t>lít</a:t>
            </a:r>
            <a:r>
              <a:rPr lang="en-US" sz="3600" dirty="0">
                <a:latin typeface="VNI-Times" pitchFamily="2" charset="0"/>
              </a:rPr>
              <a:t> </a:t>
            </a:r>
            <a:r>
              <a:rPr lang="en-US" sz="3600" dirty="0" err="1">
                <a:latin typeface="VNI-Times" pitchFamily="2" charset="0"/>
              </a:rPr>
              <a:t>daàu</a:t>
            </a:r>
            <a:r>
              <a:rPr lang="en-US" sz="3600" dirty="0"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421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057400"/>
            <a:ext cx="6172200" cy="3352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>
                <a:gd name="adj1" fmla="val 6250"/>
                <a:gd name="adj2" fmla="val 1460"/>
              </a:avLst>
            </a:prstTxWarp>
            <a:spAutoFit/>
          </a:bodyPr>
          <a:lstStyle/>
          <a:p>
            <a:pPr algn="ctr"/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Tiết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Học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Kết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Thúc</a:t>
            </a:r>
            <a:endParaRPr lang="en-US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Showcard Gothic" pitchFamily="82" charset="0"/>
            </a:endParaRPr>
          </a:p>
          <a:p>
            <a:pPr algn="ctr"/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Xin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Chào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Tạm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Biệt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61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/object&gt;&lt;/object&gt;&lt;/database&gt;"/>
  <p:tag name="SECTOMILLISECCONVERTED" val="1"/>
  <p:tag name="ISPRING_RESOURCE_PATHS_HASH_PRESENTER" val="fff5b6a68eab91598dcd9be96a781ef0e52757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227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16</cp:revision>
  <dcterms:created xsi:type="dcterms:W3CDTF">2016-03-09T19:23:54Z</dcterms:created>
  <dcterms:modified xsi:type="dcterms:W3CDTF">2017-02-23T15:39:10Z</dcterms:modified>
</cp:coreProperties>
</file>